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69039" autoAdjust="0"/>
  </p:normalViewPr>
  <p:slideViewPr>
    <p:cSldViewPr snapToGrid="0">
      <p:cViewPr varScale="1">
        <p:scale>
          <a:sx n="59" d="100"/>
          <a:sy n="59" d="100"/>
        </p:scale>
        <p:origin x="161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310BD-7A2A-4B80-A15A-B44E38E3F3E6}" type="datetimeFigureOut">
              <a:rPr lang="en-IN" smtClean="0"/>
              <a:t>12-12-2024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2722FB-513D-4DD0-A81E-8274CA30A6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8057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Azure Storage is Microsoft's answer to the growing need for scalable, secure, and cost-effective cloud storage. It's designed to handle the demands of modern applications and provides the foundation for many other Azure services.</a:t>
            </a:r>
          </a:p>
          <a:p>
            <a:endParaRPr lang="en-US" dirty="0"/>
          </a:p>
          <a:p>
            <a:r>
              <a:rPr lang="en-US" dirty="0"/>
              <a:t>Key features like data replication, strong security measures, and flexible pricing make Azure Storage a compelling choice for organizations of all sizes.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2722FB-513D-4DD0-A81E-8274CA30A6F9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58969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516435-5829-9AFC-57B3-89414FFF13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99B9406-36BC-4C94-952F-42D8CD9700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CE5839F-340F-CF54-9987-938F4776A3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we've seen, Azure Storage offers a comprehensive set of services to meet your diverse storage needs. Whether you're dealing with unstructured data, files, queues, tables, or disks, Azure Storage provides a scalable, secure, and cost-effective solution.</a:t>
            </a:r>
          </a:p>
          <a:p>
            <a:endParaRPr lang="en-US" dirty="0"/>
          </a:p>
          <a:p>
            <a:r>
              <a:rPr lang="en-US" dirty="0"/>
              <a:t>I encourage you to explore the resources mentioned on this slide to learn more and start building your own cloud storage solutions with Azure.</a:t>
            </a:r>
          </a:p>
          <a:p>
            <a:endParaRPr lang="en-US" dirty="0"/>
          </a:p>
          <a:p>
            <a:r>
              <a:rPr lang="en-US" dirty="0"/>
              <a:t>Thank you for your time. Do you have any </a:t>
            </a:r>
            <a:r>
              <a:rPr lang="en-US"/>
              <a:t>questions?</a:t>
            </a:r>
            <a:endParaRPr lang="en-IN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C645F2-0371-6363-0825-112C661D8E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2722FB-513D-4DD0-A81E-8274CA30A6F9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0788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010C4B-7129-160E-96DD-DF4B192276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7C43197-D76A-F21E-850A-BDAF3AFF6E6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9BBFE11-66D3-195B-5CB6-5F55867463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/>
              <a:t>Blob storage </a:t>
            </a:r>
            <a:r>
              <a:rPr lang="en-US" sz="1200" dirty="0"/>
              <a:t>is ideal when you need to store large amounts of unstructured data. Think of it as a massive container for your files. It's particularly well-suited for scenarios like media streaming, where you need to deliver content to a large audience.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b="1" dirty="0"/>
              <a:t>File Storage</a:t>
            </a:r>
            <a:r>
              <a:rPr lang="en-US" sz="1200" dirty="0"/>
              <a:t> is a great option if you need a familiar file share experience in the cloud. It's often used to replace or supplement on-premises file servers, making it easier to migrate applications to Azure.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b="1" dirty="0"/>
              <a:t>Queue Storage </a:t>
            </a:r>
            <a:r>
              <a:rPr lang="en-US" dirty="0"/>
              <a:t>is essential for building applications that need to communicate reliably. It allows different parts of your application to send and receive messages asynchronously, improving performance and scalability.</a:t>
            </a: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b="1" dirty="0"/>
              <a:t>Table Storage</a:t>
            </a:r>
            <a:r>
              <a:rPr lang="en-US" dirty="0"/>
              <a:t> is a NoSQL database that's perfect for storing structured data with flexible schemas. It's a good choice when you need a scalable and cost-effective solution for storing data that doesn't fit neatly into a relational database</a:t>
            </a:r>
            <a:r>
              <a:rPr lang="en-US" sz="1200" dirty="0"/>
              <a:t>.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b="1" dirty="0"/>
              <a:t>Disk Storage </a:t>
            </a:r>
            <a:r>
              <a:rPr lang="en-US" sz="1200" dirty="0"/>
              <a:t>provides persistent storage for your Azure Virtual Machines. It comes in different types to meet various performance needs, from standard hard drives to high-performance SSDs.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24B98B-59B9-FEB0-224D-53268608FB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2722FB-513D-4DD0-A81E-8274CA30A6F9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39183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90DF96-044C-0335-5BC7-9ECEE23230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8D16DFD-DE14-4068-EAE5-66288438AEB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284641C-7076-428C-77A8-61ED161331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dirty="0"/>
              <a:t>Block blobs </a:t>
            </a:r>
            <a:r>
              <a:rPr lang="en-US" sz="1200" dirty="0"/>
              <a:t>are the most common type and are optimized for uploading large amounts of data in blocks. This makes them ideal for things like video uploads or storing backups.</a:t>
            </a:r>
          </a:p>
          <a:p>
            <a:endParaRPr lang="en-US" sz="1200" dirty="0"/>
          </a:p>
          <a:p>
            <a:r>
              <a:rPr lang="en-US" sz="1200" b="1" dirty="0"/>
              <a:t>Append blobs </a:t>
            </a:r>
            <a:r>
              <a:rPr lang="en-US" sz="1200" dirty="0"/>
              <a:t>are designed for scenarios where you need to add data to the end of a blob, such as writing log files or collecting sensor data.</a:t>
            </a:r>
          </a:p>
          <a:p>
            <a:endParaRPr lang="en-US" sz="1200" dirty="0"/>
          </a:p>
          <a:p>
            <a:r>
              <a:rPr lang="en-US" sz="1200" b="1" dirty="0"/>
              <a:t>Page blobs </a:t>
            </a:r>
            <a:r>
              <a:rPr lang="en-US" sz="1200" dirty="0"/>
              <a:t>allow you to read and write data to specific locations within the blob. This makes them suitable for virtual machine disks and databases that require random access.</a:t>
            </a:r>
          </a:p>
          <a:p>
            <a:endParaRPr lang="en-US" sz="1200" dirty="0"/>
          </a:p>
          <a:p>
            <a:r>
              <a:rPr lang="en-US" sz="1200" dirty="0"/>
              <a:t>-------------------</a:t>
            </a:r>
          </a:p>
          <a:p>
            <a:r>
              <a:rPr lang="en-US" sz="1200" b="1" dirty="0"/>
              <a:t>The Hot access tier </a:t>
            </a:r>
            <a:r>
              <a:rPr lang="en-US" sz="1200" dirty="0"/>
              <a:t>is best for data that you access frequently. It has the highest storage cost but the lowest access cost.</a:t>
            </a:r>
          </a:p>
          <a:p>
            <a:endParaRPr lang="en-US" sz="1200" dirty="0"/>
          </a:p>
          <a:p>
            <a:r>
              <a:rPr lang="en-US" sz="1200" b="1" dirty="0"/>
              <a:t>The Cool tier </a:t>
            </a:r>
            <a:r>
              <a:rPr lang="en-US" sz="1200" dirty="0"/>
              <a:t>is a good choice for data that you access less often. It has a lower storage cost than Hot but a higher access cost.</a:t>
            </a:r>
          </a:p>
          <a:p>
            <a:endParaRPr lang="en-US" sz="1200" dirty="0"/>
          </a:p>
          <a:p>
            <a:r>
              <a:rPr lang="en-US" sz="1200" b="1" dirty="0"/>
              <a:t>The Archive tier </a:t>
            </a:r>
            <a:r>
              <a:rPr lang="en-US" sz="1200" dirty="0"/>
              <a:t>is the most cost-effective option for long-term storage of data that you rarely access. However, it has the highest access cost and retrieval time.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3BB4A5-F8CC-3637-D19F-2F3C9E5738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2722FB-513D-4DD0-A81E-8274CA30A6F9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4774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C3307D-6B42-E9D5-1A34-63F97AA17B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B3FAEC-E7EB-FF73-F21B-8F1B1271EFA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4D6385F-56FE-D215-15FF-215104A3BF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FE593F-3332-02AD-77BA-7D21CD3813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2722FB-513D-4DD0-A81E-8274CA30A6F9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2818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7CB20D-EFDA-C669-95BC-17DEF3154E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251E390-E3E9-83E8-A341-856E86FAE1B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1DCB809-AA09-C14B-C9C7-13A1F7D341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5B4369-34B6-E836-3870-346CBE8FE2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2722FB-513D-4DD0-A81E-8274CA30A6F9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89143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072852-C223-E747-83B8-7B90D93B16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C6E96BE-C45B-5CDB-8232-75B0189379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C6CA1F9-1B8D-C00C-41A7-37CA97F850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354A85-56AA-1D17-EB96-3B0D12AE7A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2722FB-513D-4DD0-A81E-8274CA30A6F9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54508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7FF812-1294-FFF9-F2A3-673F7761A5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731B65B-B4DB-6DBA-2661-305287AAC84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A8A33DC-9371-6856-2BFB-768290CAFE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00C9B7-2419-BEF2-2E67-C37D6963F5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2722FB-513D-4DD0-A81E-8274CA30A6F9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36889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CA2BED-6024-927D-8BCD-0739EC9323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EE1BAB3-6495-F45C-86E7-10F011B85A0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780B198-0FCF-3031-7618-CBD2EF4904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dirty="0"/>
              <a:t>Standard HDDs </a:t>
            </a:r>
            <a:r>
              <a:rPr lang="en-US" sz="1200" dirty="0"/>
              <a:t>are a good option for applications that don't require high performance, such as development and testing environments.</a:t>
            </a:r>
          </a:p>
          <a:p>
            <a:endParaRPr lang="en-US" sz="1200" dirty="0"/>
          </a:p>
          <a:p>
            <a:r>
              <a:rPr lang="en-US" sz="1200" b="1" dirty="0"/>
              <a:t>Standard SSDs </a:t>
            </a:r>
            <a:r>
              <a:rPr lang="en-US" sz="1200" dirty="0"/>
              <a:t>provide a good balance of performance and cost, making them suitable for a wide range of workloads.</a:t>
            </a:r>
          </a:p>
          <a:p>
            <a:endParaRPr lang="en-US" sz="1200" dirty="0"/>
          </a:p>
          <a:p>
            <a:r>
              <a:rPr lang="en-US" sz="1200" b="1" dirty="0"/>
              <a:t>Premium SSDs </a:t>
            </a:r>
            <a:r>
              <a:rPr lang="en-US" sz="1200" dirty="0"/>
              <a:t>are ideal for demanding applications that require high IOPS and throughput, such as databases and high-traffic websites.</a:t>
            </a:r>
          </a:p>
          <a:p>
            <a:endParaRPr lang="en-US" sz="1200" dirty="0"/>
          </a:p>
          <a:p>
            <a:r>
              <a:rPr lang="en-US" sz="1200" b="1" dirty="0"/>
              <a:t>Ultra Disks </a:t>
            </a:r>
            <a:r>
              <a:rPr lang="en-US" sz="1200" dirty="0"/>
              <a:t>offer the best performance in Azure, making them suitable for the most demanding I/O-intensive workloads.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BE62C8-2546-AFBB-E5B8-A08F63727F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2722FB-513D-4DD0-A81E-8274CA30A6F9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7132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9A4AB3-2801-6D74-43E7-77A5D23E41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7CD2945-E426-BB16-5632-1AA3D51CB8E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949B03F-2C88-CE8E-8D00-2D764F0C90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dirty="0"/>
              <a:t>Azure AD </a:t>
            </a:r>
            <a:r>
              <a:rPr lang="en-US" sz="1200" dirty="0"/>
              <a:t>integration allows you to manage access to your storage accounts using your existing organizational accounts and roles.</a:t>
            </a:r>
          </a:p>
          <a:p>
            <a:endParaRPr lang="en-US" sz="1200" dirty="0"/>
          </a:p>
          <a:p>
            <a:r>
              <a:rPr lang="en-US" sz="1200" b="1" dirty="0"/>
              <a:t>Shared Keys </a:t>
            </a:r>
            <a:r>
              <a:rPr lang="en-US" sz="1200" dirty="0"/>
              <a:t>provide a way to authenticate requests to your storage accounts. It's crucial to keep these keys secure and rotate them regularly.</a:t>
            </a:r>
          </a:p>
          <a:p>
            <a:endParaRPr lang="en-US" sz="1200" dirty="0"/>
          </a:p>
          <a:p>
            <a:r>
              <a:rPr lang="en-US" sz="1200" b="1" dirty="0"/>
              <a:t>RBAC allows </a:t>
            </a:r>
            <a:r>
              <a:rPr lang="en-US" sz="1200" dirty="0"/>
              <a:t>you to assign specific permissions to users and groups, ensuring that they can only access the resources they need.</a:t>
            </a:r>
          </a:p>
          <a:p>
            <a:endParaRPr lang="en-US" sz="1200" dirty="0"/>
          </a:p>
          <a:p>
            <a:r>
              <a:rPr lang="en-US" sz="1200" b="1" dirty="0"/>
              <a:t>ACLs </a:t>
            </a:r>
            <a:r>
              <a:rPr lang="en-US" sz="1200" dirty="0"/>
              <a:t>provide more granular control by allowing you to set permissions on individual objects within your storage accounts.</a:t>
            </a:r>
          </a:p>
          <a:p>
            <a:endParaRPr lang="en-US" sz="1200" dirty="0"/>
          </a:p>
          <a:p>
            <a:r>
              <a:rPr lang="en-US" sz="1200" b="1" dirty="0" err="1"/>
              <a:t>Encription</a:t>
            </a:r>
            <a:endParaRPr lang="en-US" sz="1200" b="1" dirty="0"/>
          </a:p>
          <a:p>
            <a:r>
              <a:rPr lang="en-US" sz="1200" dirty="0"/>
              <a:t>All data in Azure Storage is encrypted at rest using Microsoft-managed keys, ensuring its confidentiality.</a:t>
            </a:r>
          </a:p>
          <a:p>
            <a:r>
              <a:rPr lang="en-US" sz="1200" b="0" dirty="0"/>
              <a:t>HTTPS ensures </a:t>
            </a:r>
            <a:r>
              <a:rPr lang="en-US" sz="1200" dirty="0"/>
              <a:t>that your data is encrypted while it's being transmitted to and from Azure Storage, protecting it from eavesdropping.</a:t>
            </a:r>
          </a:p>
          <a:p>
            <a:r>
              <a:rPr lang="en-US" sz="1200" dirty="0"/>
              <a:t>Virtual Networks allow you to create a private network for your Azure resources, adding an extra layer of security by isolating your storage accounts from the public internet.</a:t>
            </a:r>
          </a:p>
          <a:p>
            <a:r>
              <a:rPr lang="en-US" sz="1200" dirty="0"/>
              <a:t>Firewalls provide granular control over network access to your storage accounts, allowing you to restrict access to specific IP addresses and ports.</a:t>
            </a:r>
          </a:p>
          <a:p>
            <a:r>
              <a:rPr lang="en-US" sz="1200" b="1" dirty="0"/>
              <a:t>Azure Storage </a:t>
            </a:r>
            <a:r>
              <a:rPr lang="en-US" sz="1200" dirty="0"/>
              <a:t>is compliant with a wide range of industry standards and regulations, helping you meet your compliance obligations.</a:t>
            </a:r>
            <a:endParaRPr lang="en-IN" b="1" dirty="0"/>
          </a:p>
          <a:p>
            <a:endParaRPr lang="en-US" sz="1200" dirty="0"/>
          </a:p>
          <a:p>
            <a:endParaRPr lang="en-IN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27F8A5-36EE-8436-4131-49DC193B15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2722FB-513D-4DD0-A81E-8274CA30A6F9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1508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DE264-E406-4A04-2DD9-4BEF78936B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0102FB-7A5F-182A-B4B0-22F033DC3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F76B3-D652-6765-7037-810C934B7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07066-0596-4E1A-BE5A-084E822E35B4}" type="datetimeFigureOut">
              <a:rPr lang="en-IN" smtClean="0"/>
              <a:t>12-12-2024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23E94-F3F5-1772-E15D-87C45CB98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173594-4712-8BAC-8026-782750617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274-2A80-4A41-A798-F0D51CBA27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2740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A9840-A8C6-11BF-F888-833DB41E8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D8C568-8939-F1B2-2A95-FB4E274C57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9EEFBC-767C-8B9B-7870-E7949F740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07066-0596-4E1A-BE5A-084E822E35B4}" type="datetimeFigureOut">
              <a:rPr lang="en-IN" smtClean="0"/>
              <a:t>12-12-2024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B4CAB7-B41C-F6F0-8776-E692E973E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0F5749-120E-C1A1-1D6B-8FB9D12D4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274-2A80-4A41-A798-F0D51CBA27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8137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E22500-4684-5B75-2E2B-034FB3078E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10F2AE-E255-523C-A90E-B8A4596218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242BC-D1D5-725C-4616-867CEA62C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07066-0596-4E1A-BE5A-084E822E35B4}" type="datetimeFigureOut">
              <a:rPr lang="en-IN" smtClean="0"/>
              <a:t>12-12-2024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2D637E-4E35-07D6-20A6-9D0BE4777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18FD-4726-2CDF-A39F-DF7195B20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274-2A80-4A41-A798-F0D51CBA27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8370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B72F4-6593-CA1D-22AD-A190F2DC7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8CBE9-F5E2-46B7-1F9A-693136EB2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5AD52-8E6A-0990-572D-98B7F97A5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07066-0596-4E1A-BE5A-084E822E35B4}" type="datetimeFigureOut">
              <a:rPr lang="en-IN" smtClean="0"/>
              <a:t>12-12-2024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541262-9A4D-E969-DCDA-145609B33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06B034-30D6-1D4C-90CA-CF17130A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274-2A80-4A41-A798-F0D51CBA27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570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C2218-4C5C-ECDB-0214-14840F61E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DEAE0F-25E4-773D-7BEB-8C37DEE5B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2525E-8F70-3829-6CD9-4F6BC1F4E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07066-0596-4E1A-BE5A-084E822E35B4}" type="datetimeFigureOut">
              <a:rPr lang="en-IN" smtClean="0"/>
              <a:t>12-12-2024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FD16D0-FB66-98CE-5CBA-FABB2C1AC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868EC5-1DEB-EB36-4173-CA7BB1DC2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274-2A80-4A41-A798-F0D51CBA27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0404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E3CF8-6B47-49EE-C9B8-2469DC27A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DB1DF-3EA4-07A4-47FF-2E154DF9BC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51BA9A-E225-9D79-D376-C1EE1B00AE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90850E-F1B8-E113-D316-5F48CAAF5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07066-0596-4E1A-BE5A-084E822E35B4}" type="datetimeFigureOut">
              <a:rPr lang="en-IN" smtClean="0"/>
              <a:t>12-12-2024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8D40A7-8951-0979-3148-8CAD32FA8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C6FE87-6F79-C45C-5E0D-3C0178512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274-2A80-4A41-A798-F0D51CBA27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8056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A1AFD-7F6A-1224-886F-1EF5A73ED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DD4EFE-F41B-E3D3-AB3A-4C353D2B4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3EC4FB-A8F2-1F9A-FFD4-2D082F2DB8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DAD052-0243-0F5F-9A54-20AA1FBE39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BB1E6-DC75-339E-6009-2C3B661ACC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2AC7EE-580C-83C4-C57D-4A0A5AAB5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07066-0596-4E1A-BE5A-084E822E35B4}" type="datetimeFigureOut">
              <a:rPr lang="en-IN" smtClean="0"/>
              <a:t>12-12-2024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4AA7E5-154E-3649-90EB-9570C95A9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489AE2-F3C9-5F4A-E6AE-CB29F46B8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274-2A80-4A41-A798-F0D51CBA27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127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4A290-0692-00AE-C0F1-15F9C2C94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2EC09E-E5CE-7912-8CC0-8D354EB79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07066-0596-4E1A-BE5A-084E822E35B4}" type="datetimeFigureOut">
              <a:rPr lang="en-IN" smtClean="0"/>
              <a:t>12-12-2024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7E785B-BC58-CCD1-4312-B1D47CBC2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67284F-4621-7955-C895-3C98E280C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274-2A80-4A41-A798-F0D51CBA27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0761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8996BC-6868-B965-0841-7E963A73A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07066-0596-4E1A-BE5A-084E822E35B4}" type="datetimeFigureOut">
              <a:rPr lang="en-IN" smtClean="0"/>
              <a:t>12-12-2024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3DAD9F-5B9C-FD8D-6CFB-AA09AD327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F3B08A-5A76-CA49-4CA3-DB1A26CBE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274-2A80-4A41-A798-F0D51CBA27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5223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3E012-1206-5921-7C78-72982768E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E5F697-CFEA-DD73-E372-0EF9DD936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041A10-DA0E-AD9E-6660-1BEEDB212E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AF1518-0AEF-EBBD-13D3-1FC374802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07066-0596-4E1A-BE5A-084E822E35B4}" type="datetimeFigureOut">
              <a:rPr lang="en-IN" smtClean="0"/>
              <a:t>12-12-2024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E6A5A7-D528-0B00-7454-ECB383A41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FAFD9C-CE05-8C38-2634-ECED8C1C7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274-2A80-4A41-A798-F0D51CBA27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2430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6F5B8-BCAF-D53F-4B90-69C08BCBB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FABC41-362D-77B5-8390-E19D952D22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3CE765-6A88-AEEB-E15B-AB4D7DD52F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FF6B01-5341-0A7A-EF58-700EC7D50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07066-0596-4E1A-BE5A-084E822E35B4}" type="datetimeFigureOut">
              <a:rPr lang="en-IN" smtClean="0"/>
              <a:t>12-12-2024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0728BF-9546-9BB3-0839-4D39EA8F6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C2649F-A023-9918-798D-8CF7E3157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40274-2A80-4A41-A798-F0D51CBA27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7382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C5E05D-1C29-CBE3-8A7B-BD8BBECF2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5A0D2D-9F29-1939-0E1F-F3153664E2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5E51D5-5F52-E75F-4995-E9E883508C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07066-0596-4E1A-BE5A-084E822E35B4}" type="datetimeFigureOut">
              <a:rPr lang="en-IN" smtClean="0"/>
              <a:t>12-12-2024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2FB70-3913-1F2F-C96F-07748F7059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3DE9D1-471F-AD75-59A1-3370F6EBA5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40274-2A80-4A41-A798-F0D51CBA27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092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797CB-13D9-5A81-D3E3-BCE8FE89D0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Azure Storage Services	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FAB272-6A0E-C69D-CEA4-F3EC9033B0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Path to Scalable and Secure Cloud Storage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72987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2B252D-F694-3D91-E6F8-A4B5E92AED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048AE-37EE-C32D-51CE-53F4A28F7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2139"/>
            <a:ext cx="10515600" cy="618385"/>
          </a:xfrm>
        </p:spPr>
        <p:txBody>
          <a:bodyPr>
            <a:normAutofit fontScale="90000"/>
          </a:bodyPr>
          <a:lstStyle/>
          <a:p>
            <a:r>
              <a:rPr lang="en-IN" dirty="0"/>
              <a:t>Azure Storage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AC07B-E372-A81F-14FB-F2F71B357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8353"/>
            <a:ext cx="10515600" cy="493750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700" b="1" dirty="0"/>
              <a:t>Authentication: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700" dirty="0"/>
              <a:t>Azure AD: Integrate with your organization's identity management system for centralized access control.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700" dirty="0"/>
              <a:t>Shared Key: Use access keys to authenticate requests. (Emphasize secure key management).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700" b="1" dirty="0"/>
              <a:t>Access Control: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700" dirty="0"/>
              <a:t>RBAC: Fine-grained control over access to storage resources.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700" dirty="0"/>
              <a:t>ACLs: Control access at the object level (blobs, files, etc.).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700" b="1" dirty="0"/>
              <a:t>Encryption: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700" dirty="0"/>
              <a:t>Encryption at Rest: Data is automatically encrypted when stored in Azure Storage.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700" dirty="0"/>
              <a:t>Encryption in Transit: Data is encrypted during transmission over the network using HTTPS.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700" b="1" dirty="0"/>
              <a:t>Network Security: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700" dirty="0"/>
              <a:t>Virtual Networks: Isolate your storage accounts within your own private network.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700" dirty="0"/>
              <a:t>Firewalls: Control network access to your storage accounts by IP address and port.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700" b="1" dirty="0"/>
              <a:t>Compliance: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700" dirty="0"/>
              <a:t>Azure Storage complies with various industry standards and regulations (e.g., HIPAA, GDPR).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17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17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507252-1636-B41D-98C2-F9F42E91C920}"/>
              </a:ext>
            </a:extLst>
          </p:cNvPr>
          <p:cNvSpPr txBox="1"/>
          <p:nvPr/>
        </p:nvSpPr>
        <p:spPr>
          <a:xfrm>
            <a:off x="838200" y="909968"/>
            <a:ext cx="10800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/>
              <a:t>Keeping Your Data Safe</a:t>
            </a:r>
          </a:p>
        </p:txBody>
      </p:sp>
    </p:spTree>
    <p:extLst>
      <p:ext uri="{BB962C8B-B14F-4D97-AF65-F5344CB8AC3E}">
        <p14:creationId xmlns:p14="http://schemas.microsoft.com/office/powerpoint/2010/main" val="2366795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A9BBCA-7147-0BF2-2242-9C3A82D878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D2556-89A8-7B78-3085-C75313085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2139"/>
            <a:ext cx="10515600" cy="618385"/>
          </a:xfrm>
        </p:spPr>
        <p:txBody>
          <a:bodyPr>
            <a:normAutofit fontScale="90000"/>
          </a:bodyPr>
          <a:lstStyle/>
          <a:p>
            <a:r>
              <a:rPr lang="en-IN" dirty="0"/>
              <a:t>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C0012-83EE-2FA3-18FE-07497B131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8353"/>
            <a:ext cx="10515600" cy="4937508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2400" b="1" dirty="0"/>
              <a:t>Summary: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US" sz="1800" dirty="0"/>
              <a:t>Reiterate the key benefits and use cases of Azure Storage services.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US" sz="1800" dirty="0"/>
              <a:t>Emphasize the flexibility, scalability, security, and cost-effectiveness of Azure Storage.</a:t>
            </a:r>
          </a:p>
          <a:p>
            <a:pPr marL="0" indent="0">
              <a:lnSpc>
                <a:spcPct val="120000"/>
              </a:lnSpc>
              <a:buNone/>
            </a:pPr>
            <a:endParaRPr lang="en-US" sz="2400" b="1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2400" b="1" dirty="0"/>
              <a:t>Call to Action: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US" sz="1800" dirty="0"/>
              <a:t>Encourage further exploration (Microsoft Learn, Azure documentation).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US" sz="1800" dirty="0"/>
              <a:t>Provide links to relevant resources.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6D95ED-49E6-9D17-23DA-B11A8813AE57}"/>
              </a:ext>
            </a:extLst>
          </p:cNvPr>
          <p:cNvSpPr txBox="1"/>
          <p:nvPr/>
        </p:nvSpPr>
        <p:spPr>
          <a:xfrm>
            <a:off x="838200" y="909968"/>
            <a:ext cx="10800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/>
              <a:t>Azure Storage - Comprehensive Cloud Storage Solution</a:t>
            </a:r>
          </a:p>
        </p:txBody>
      </p:sp>
    </p:spTree>
    <p:extLst>
      <p:ext uri="{BB962C8B-B14F-4D97-AF65-F5344CB8AC3E}">
        <p14:creationId xmlns:p14="http://schemas.microsoft.com/office/powerpoint/2010/main" val="1954953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69138-98C2-C304-E142-46DF7DAEA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What is Azure Storage?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8B587-2DEA-09CE-599F-4B8919CFB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dirty="0"/>
              <a:t>Azure Storage is a fundamental building block for cloud applications in Azure. It offers a variety of storage options to accommodate diverse data needs, from simple files and media to large databases and applications.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Key Features:</a:t>
            </a:r>
          </a:p>
          <a:p>
            <a:r>
              <a:rPr lang="en-US" sz="2000" dirty="0"/>
              <a:t>Durability: Data is replicated across multiple regions to ensure high availability. (Mention specific redundancy options like LRS, ZRS, GRS).</a:t>
            </a:r>
          </a:p>
          <a:p>
            <a:r>
              <a:rPr lang="en-US" sz="2000" dirty="0"/>
              <a:t>Security: Strong encryption, authentication (Azure AD integration), and access control (RBAC) are built-in.</a:t>
            </a:r>
          </a:p>
          <a:p>
            <a:r>
              <a:rPr lang="en-US" sz="2000" dirty="0"/>
              <a:t>Scalability: Handles petabytes of data and millions of requests per second.</a:t>
            </a:r>
          </a:p>
          <a:p>
            <a:r>
              <a:rPr lang="en-US" sz="2000" dirty="0"/>
              <a:t>Accessibility: Access your data from anywhere with an internet connection using HTTP or HTTPS.</a:t>
            </a:r>
          </a:p>
          <a:p>
            <a:r>
              <a:rPr lang="en-US" sz="2000" dirty="0"/>
              <a:t>Cost-effectiveness: Pay-as-you-go pricing with different storage tiers to optimize costs.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67891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54410E-2279-8B82-4653-C38D55E531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CEC04-9857-D2F0-37BF-CA8DEDF16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Types of Azure Storage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CB64B-7359-AA1E-FA3C-120876E8F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3669"/>
            <a:ext cx="10515600" cy="48992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/>
              <a:t>Blob Storage: </a:t>
            </a:r>
            <a:r>
              <a:rPr lang="en-US" sz="1600" dirty="0"/>
              <a:t>Object storage for unstructured data like images, videos, audio files, log files, and backups.</a:t>
            </a:r>
          </a:p>
          <a:p>
            <a:pPr marL="0" indent="0">
              <a:buNone/>
            </a:pPr>
            <a:r>
              <a:rPr lang="en-US" sz="1600" b="1" dirty="0"/>
              <a:t>Use Cases:</a:t>
            </a:r>
            <a:r>
              <a:rPr lang="en-US" sz="1600" dirty="0"/>
              <a:t> Media streaming, data backups, data lakes, content delivery.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b="1" dirty="0"/>
              <a:t>File Storage: </a:t>
            </a:r>
            <a:r>
              <a:rPr lang="en-US" sz="1600" dirty="0"/>
              <a:t>Managed file shares accessible via the SMB protocol. This is like having a network file share in the cloud.</a:t>
            </a:r>
          </a:p>
          <a:p>
            <a:pPr marL="0" indent="0">
              <a:buNone/>
            </a:pPr>
            <a:r>
              <a:rPr lang="en-US" sz="1600" b="1" dirty="0"/>
              <a:t>Use Cases: </a:t>
            </a:r>
            <a:r>
              <a:rPr lang="en-US" sz="1600" dirty="0"/>
              <a:t>Replacing on-premises file servers, "lift-and-shift" migrations, shared application storage.</a:t>
            </a:r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r>
              <a:rPr lang="en-US" sz="1600" b="1" dirty="0"/>
              <a:t>Queue Storage: </a:t>
            </a:r>
            <a:r>
              <a:rPr lang="en-US" sz="1600" dirty="0"/>
              <a:t>Message queue service for reliable messaging between application components. This helps create resilient and scalable applications.</a:t>
            </a:r>
          </a:p>
          <a:p>
            <a:pPr marL="0" indent="0">
              <a:buNone/>
            </a:pPr>
            <a:r>
              <a:rPr lang="en-US" sz="1600" b="1" dirty="0"/>
              <a:t>Use Cases: </a:t>
            </a:r>
            <a:r>
              <a:rPr lang="en-US" sz="1600" dirty="0"/>
              <a:t>Task management, order processing, asynchronous communication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b="1" dirty="0"/>
              <a:t>Table Storage: </a:t>
            </a:r>
            <a:r>
              <a:rPr lang="en-US" sz="1600" dirty="0"/>
              <a:t>NoSQL key-value store for structured data with a </a:t>
            </a:r>
            <a:r>
              <a:rPr lang="en-US" sz="1600" dirty="0" err="1"/>
              <a:t>schemaless</a:t>
            </a:r>
            <a:r>
              <a:rPr lang="en-US" sz="1600" dirty="0"/>
              <a:t> design. Offers flexibility for semi-structured data.</a:t>
            </a:r>
          </a:p>
          <a:p>
            <a:pPr marL="0" indent="0">
              <a:buNone/>
            </a:pPr>
            <a:r>
              <a:rPr lang="en-US" sz="1600" b="1" dirty="0"/>
              <a:t>Use Cases: </a:t>
            </a:r>
            <a:r>
              <a:rPr lang="en-US" sz="1600" dirty="0"/>
              <a:t>Storing user data, product catalogs, session state.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b="1" dirty="0"/>
              <a:t>Disk Storage: </a:t>
            </a:r>
            <a:r>
              <a:rPr lang="en-US" sz="1600" dirty="0"/>
              <a:t>Persistent block storage for virtual machines. These are the disks that attach to your VMs.</a:t>
            </a:r>
          </a:p>
          <a:p>
            <a:pPr marL="0" indent="0">
              <a:buNone/>
            </a:pPr>
            <a:r>
              <a:rPr lang="en-US" sz="1600" b="1" dirty="0"/>
              <a:t>Use Cases: </a:t>
            </a:r>
            <a:r>
              <a:rPr lang="en-US" sz="1600" dirty="0"/>
              <a:t>Operating system disks, application data disks, databases.</a:t>
            </a:r>
          </a:p>
        </p:txBody>
      </p:sp>
    </p:spTree>
    <p:extLst>
      <p:ext uri="{BB962C8B-B14F-4D97-AF65-F5344CB8AC3E}">
        <p14:creationId xmlns:p14="http://schemas.microsoft.com/office/powerpoint/2010/main" val="2480129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5C1816-8B38-E9FB-D21E-7A5257C805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607DA-0D28-5EC2-E1EA-5C1ABA687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2139"/>
            <a:ext cx="10515600" cy="618385"/>
          </a:xfrm>
        </p:spPr>
        <p:txBody>
          <a:bodyPr>
            <a:normAutofit fontScale="90000"/>
          </a:bodyPr>
          <a:lstStyle/>
          <a:p>
            <a:r>
              <a:rPr lang="en-IN" dirty="0"/>
              <a:t>Blob Storage Deep Dive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2EEC2-B6E8-948B-CC6C-5595B8A73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8353"/>
            <a:ext cx="10515600" cy="464860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IN" sz="2400" b="1" dirty="0"/>
          </a:p>
          <a:p>
            <a:pPr marL="0" indent="0">
              <a:buNone/>
            </a:pPr>
            <a:r>
              <a:rPr lang="en-IN" sz="2400" b="1" dirty="0"/>
              <a:t>Blob Types:</a:t>
            </a:r>
          </a:p>
          <a:p>
            <a:pPr lvl="1"/>
            <a:r>
              <a:rPr lang="en-US" b="1" dirty="0"/>
              <a:t>Block Blobs:</a:t>
            </a:r>
            <a:r>
              <a:rPr lang="en-US" dirty="0"/>
              <a:t> For streaming large amounts of data (e.g., video uploads, backups).</a:t>
            </a:r>
          </a:p>
          <a:p>
            <a:pPr lvl="1"/>
            <a:r>
              <a:rPr lang="en-US" b="1" dirty="0"/>
              <a:t>Append Blobs: </a:t>
            </a:r>
            <a:r>
              <a:rPr lang="en-US" dirty="0"/>
              <a:t>Optimized for append operations (e.g., log files, sensor data).</a:t>
            </a:r>
          </a:p>
          <a:p>
            <a:pPr lvl="1"/>
            <a:r>
              <a:rPr lang="en-US" b="1" dirty="0"/>
              <a:t>Page Blobs: </a:t>
            </a:r>
            <a:r>
              <a:rPr lang="en-US" dirty="0"/>
              <a:t>For random read/write access (e.g., virtual machine disks, databases).</a:t>
            </a:r>
            <a:endParaRPr lang="en-IN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b="1" dirty="0"/>
              <a:t>Storage Tiers:</a:t>
            </a:r>
          </a:p>
          <a:p>
            <a:pPr lvl="1"/>
            <a:r>
              <a:rPr lang="en-US" b="1" dirty="0"/>
              <a:t>Hot: </a:t>
            </a:r>
            <a:r>
              <a:rPr lang="en-US" dirty="0"/>
              <a:t>Frequently accessed data. (Mention higher storage cost, lower access cost)</a:t>
            </a:r>
          </a:p>
          <a:p>
            <a:pPr lvl="1"/>
            <a:r>
              <a:rPr lang="en-US" b="1" dirty="0"/>
              <a:t>Cool: </a:t>
            </a:r>
            <a:r>
              <a:rPr lang="en-US" dirty="0"/>
              <a:t>Infrequently accessed data. (Mention lower storage cost, higher access cost)</a:t>
            </a:r>
          </a:p>
          <a:p>
            <a:pPr lvl="1"/>
            <a:r>
              <a:rPr lang="en-US" b="1" dirty="0"/>
              <a:t>Archive: </a:t>
            </a:r>
            <a:r>
              <a:rPr lang="en-US" dirty="0"/>
              <a:t>Rarely accessed data. (Mention lowest storage cost, highest access cost and retrieval time)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531B1B-C2F8-4861-E706-400994EE6737}"/>
              </a:ext>
            </a:extLst>
          </p:cNvPr>
          <p:cNvSpPr txBox="1"/>
          <p:nvPr/>
        </p:nvSpPr>
        <p:spPr>
          <a:xfrm>
            <a:off x="838200" y="909968"/>
            <a:ext cx="10800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/>
              <a:t>Storing Your Unstructured Data</a:t>
            </a:r>
          </a:p>
        </p:txBody>
      </p:sp>
    </p:spTree>
    <p:extLst>
      <p:ext uri="{BB962C8B-B14F-4D97-AF65-F5344CB8AC3E}">
        <p14:creationId xmlns:p14="http://schemas.microsoft.com/office/powerpoint/2010/main" val="2515388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3955CF-993B-D08F-4D27-76FA9393CF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03564-2E8F-58E4-8C5C-202387B08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2139"/>
            <a:ext cx="10515600" cy="618385"/>
          </a:xfrm>
        </p:spPr>
        <p:txBody>
          <a:bodyPr>
            <a:normAutofit fontScale="90000"/>
          </a:bodyPr>
          <a:lstStyle/>
          <a:p>
            <a:r>
              <a:rPr lang="en-IN" dirty="0"/>
              <a:t>Blob Storage Deep Dive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7AAC8-2096-7AA0-982C-D07830476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8353"/>
            <a:ext cx="10515600" cy="46486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Pros:</a:t>
            </a:r>
          </a:p>
          <a:p>
            <a:pPr marL="457200" lvl="1" indent="0">
              <a:buNone/>
            </a:pPr>
            <a:r>
              <a:rPr lang="en-US" sz="2800" dirty="0"/>
              <a:t>High scalability and durability.</a:t>
            </a:r>
          </a:p>
          <a:p>
            <a:pPr marL="457200" lvl="1" indent="0">
              <a:buNone/>
            </a:pPr>
            <a:r>
              <a:rPr lang="en-US" sz="2800" dirty="0"/>
              <a:t>Cost-effective for storing large amounts of data.</a:t>
            </a:r>
          </a:p>
          <a:p>
            <a:pPr marL="457200" lvl="1" indent="0">
              <a:buNone/>
            </a:pPr>
            <a:r>
              <a:rPr lang="en-US" sz="2800" dirty="0"/>
              <a:t>Integration with other Azure services.</a:t>
            </a:r>
          </a:p>
          <a:p>
            <a:pPr marL="457200" lvl="1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b="1" dirty="0"/>
              <a:t>Cons:</a:t>
            </a:r>
          </a:p>
          <a:p>
            <a:pPr marL="0" indent="0">
              <a:buNone/>
            </a:pPr>
            <a:r>
              <a:rPr lang="en-US" dirty="0"/>
              <a:t>	Not suitable for transactional data or complex queries.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Use Cases: </a:t>
            </a:r>
          </a:p>
          <a:p>
            <a:pPr marL="0" indent="0">
              <a:buNone/>
            </a:pPr>
            <a:r>
              <a:rPr lang="en-US" dirty="0"/>
              <a:t>Netflix uses Azure Blob Storage to store and deliver its vast library of movies and TV shows to millions of subscribers worldwide.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C696B5-08B7-E091-9813-89826911B98C}"/>
              </a:ext>
            </a:extLst>
          </p:cNvPr>
          <p:cNvSpPr txBox="1"/>
          <p:nvPr/>
        </p:nvSpPr>
        <p:spPr>
          <a:xfrm>
            <a:off x="838200" y="909968"/>
            <a:ext cx="10800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/>
              <a:t>Storing Your Unstructured Data</a:t>
            </a:r>
          </a:p>
        </p:txBody>
      </p:sp>
    </p:spTree>
    <p:extLst>
      <p:ext uri="{BB962C8B-B14F-4D97-AF65-F5344CB8AC3E}">
        <p14:creationId xmlns:p14="http://schemas.microsoft.com/office/powerpoint/2010/main" val="2041504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907092-9A0C-E614-1537-FC07F9A77C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59326-4D10-AD3D-02F5-3A3B80386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2139"/>
            <a:ext cx="10515600" cy="618385"/>
          </a:xfrm>
        </p:spPr>
        <p:txBody>
          <a:bodyPr>
            <a:normAutofit fontScale="90000"/>
          </a:bodyPr>
          <a:lstStyle/>
          <a:p>
            <a:r>
              <a:rPr lang="en-IN" dirty="0"/>
              <a:t>File Storage in Detail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C2F6D-39AD-A64E-E34B-B40003767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8353"/>
            <a:ext cx="10515600" cy="4648609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2400" dirty="0"/>
              <a:t>Azure File Storage provides fully managed file shares in the cloud that are accessible via the industry-standard SMB protocol. This means you can use the same tools and applications you use to access on-premises file shares to access your files in Azure.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400" b="1" dirty="0"/>
              <a:t>Pros: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Easy to migrate existing file shares to the cloud.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High availability and scalability.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Familiar interface for users.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400" b="1" dirty="0"/>
              <a:t>Cons: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Performance can be a factor for extremely high-transaction workloads. Consider Premium file shares for such cases.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Some limitations on file and directory sizes (refer to Azure documentation for current limits).</a:t>
            </a:r>
          </a:p>
          <a:p>
            <a:pPr marL="0" indent="0">
              <a:lnSpc>
                <a:spcPct val="120000"/>
              </a:lnSpc>
              <a:buNone/>
            </a:pPr>
            <a:endParaRPr lang="en-US" sz="2400" b="1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2400" b="1" dirty="0"/>
              <a:t>Case Study: </a:t>
            </a:r>
            <a:r>
              <a:rPr lang="en-US" sz="2400" dirty="0"/>
              <a:t> A large healthcare organization uses Azure File Storage to provide a centralized repository for medical images, allowing doctors and staff to access patient data securely from any location.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FC68EA-AC3B-9098-DC3F-DCDBCA870AAE}"/>
              </a:ext>
            </a:extLst>
          </p:cNvPr>
          <p:cNvSpPr txBox="1"/>
          <p:nvPr/>
        </p:nvSpPr>
        <p:spPr>
          <a:xfrm>
            <a:off x="838200" y="909968"/>
            <a:ext cx="10800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/>
              <a:t>Storing Your Unstructured Data</a:t>
            </a:r>
          </a:p>
        </p:txBody>
      </p:sp>
    </p:spTree>
    <p:extLst>
      <p:ext uri="{BB962C8B-B14F-4D97-AF65-F5344CB8AC3E}">
        <p14:creationId xmlns:p14="http://schemas.microsoft.com/office/powerpoint/2010/main" val="3699637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165A84-F807-D5C9-C7F3-943A3602B6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DB439-417E-C914-0370-D9D76DF5D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2139"/>
            <a:ext cx="10515600" cy="618385"/>
          </a:xfrm>
        </p:spPr>
        <p:txBody>
          <a:bodyPr>
            <a:normAutofit fontScale="90000"/>
          </a:bodyPr>
          <a:lstStyle/>
          <a:p>
            <a:r>
              <a:rPr lang="en-IN" dirty="0"/>
              <a:t>Queue Storage Explained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17419-3C8F-EEC5-9412-0310068F7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8353"/>
            <a:ext cx="10515600" cy="479407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1700" dirty="0"/>
              <a:t>Asynchronous messaging. "Imagine a restaurant where orders are placed in a queue for the kitchen to process. This allows the waitstaff to continue taking new orders without waiting for each dish to be prepared.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700" b="1" dirty="0"/>
              <a:t>Pros:</a:t>
            </a:r>
          </a:p>
          <a:p>
            <a:pPr lvl="1">
              <a:lnSpc>
                <a:spcPct val="120000"/>
              </a:lnSpc>
            </a:pPr>
            <a:r>
              <a:rPr lang="en-US" sz="1700" dirty="0"/>
              <a:t>Decouples application components, improving reliability.</a:t>
            </a:r>
          </a:p>
          <a:p>
            <a:pPr lvl="1">
              <a:lnSpc>
                <a:spcPct val="120000"/>
              </a:lnSpc>
            </a:pPr>
            <a:r>
              <a:rPr lang="en-US" sz="1700" dirty="0"/>
              <a:t>Handles high volumes of messages.</a:t>
            </a:r>
          </a:p>
          <a:p>
            <a:pPr lvl="1">
              <a:lnSpc>
                <a:spcPct val="120000"/>
              </a:lnSpc>
            </a:pPr>
            <a:r>
              <a:rPr lang="en-US" sz="1700" dirty="0"/>
              <a:t>Cost-effective.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700" b="1" dirty="0"/>
              <a:t>Cons:</a:t>
            </a:r>
          </a:p>
          <a:p>
            <a:pPr lvl="1">
              <a:lnSpc>
                <a:spcPct val="120000"/>
              </a:lnSpc>
            </a:pPr>
            <a:r>
              <a:rPr lang="en-US" sz="1700" dirty="0"/>
              <a:t>Not suitable for real-time communication.</a:t>
            </a:r>
          </a:p>
          <a:p>
            <a:pPr lvl="1">
              <a:lnSpc>
                <a:spcPct val="120000"/>
              </a:lnSpc>
            </a:pPr>
            <a:r>
              <a:rPr lang="en-US" sz="1700" dirty="0"/>
              <a:t>Limited message size (refer to Azure documentation for current limits).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700" b="1" dirty="0"/>
              <a:t>Case Study: </a:t>
            </a:r>
            <a:r>
              <a:rPr lang="en-US" sz="1700" dirty="0"/>
              <a:t>A social media platform uses Queue Storage to process user-generated content, such as image uploads and status updates, asynchronously to ensure a smooth user experience.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BB5B85-8287-F48F-92CA-02ED06463CA3}"/>
              </a:ext>
            </a:extLst>
          </p:cNvPr>
          <p:cNvSpPr txBox="1"/>
          <p:nvPr/>
        </p:nvSpPr>
        <p:spPr>
          <a:xfrm>
            <a:off x="838200" y="909968"/>
            <a:ext cx="10800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Reliable Messaging for Your Applications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174460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1BDEE2-A8C3-C161-2E5D-1494CD0CFB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D1AD7-2A2B-65C3-ED76-CEF4C60C7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2139"/>
            <a:ext cx="10515600" cy="618385"/>
          </a:xfrm>
        </p:spPr>
        <p:txBody>
          <a:bodyPr>
            <a:normAutofit fontScale="90000"/>
          </a:bodyPr>
          <a:lstStyle/>
          <a:p>
            <a:r>
              <a:rPr lang="en-IN" dirty="0"/>
              <a:t>Table Storage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EB3B3-1CC7-F2E7-5CAB-591B733DB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8353"/>
            <a:ext cx="10515600" cy="4937508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1700" dirty="0"/>
              <a:t>The key-value data model. "Think of it like a dictionary where you have keys and their associated values. This allows for flexible schemas where each 'entry' in the table can have different properties."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700" b="1" dirty="0"/>
              <a:t>Pros:</a:t>
            </a:r>
          </a:p>
          <a:p>
            <a:pPr lvl="1">
              <a:lnSpc>
                <a:spcPct val="120000"/>
              </a:lnSpc>
            </a:pPr>
            <a:r>
              <a:rPr lang="en-US" sz="1300" dirty="0"/>
              <a:t>Scalable and cost-effective.</a:t>
            </a:r>
          </a:p>
          <a:p>
            <a:pPr lvl="1">
              <a:lnSpc>
                <a:spcPct val="120000"/>
              </a:lnSpc>
            </a:pPr>
            <a:r>
              <a:rPr lang="en-US" sz="1300" dirty="0"/>
              <a:t>Flexible schema.</a:t>
            </a:r>
          </a:p>
          <a:p>
            <a:pPr lvl="1">
              <a:lnSpc>
                <a:spcPct val="120000"/>
              </a:lnSpc>
            </a:pPr>
            <a:r>
              <a:rPr lang="en-US" sz="1300" dirty="0"/>
              <a:t>Fast read and write operations.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700" b="1" dirty="0"/>
              <a:t>Cons:</a:t>
            </a:r>
          </a:p>
          <a:p>
            <a:pPr lvl="1">
              <a:lnSpc>
                <a:spcPct val="120000"/>
              </a:lnSpc>
            </a:pPr>
            <a:r>
              <a:rPr lang="en-US" sz="1300" dirty="0"/>
              <a:t>Limited query capabilities compared to relational databases (SQL).</a:t>
            </a:r>
          </a:p>
          <a:p>
            <a:pPr lvl="1">
              <a:lnSpc>
                <a:spcPct val="120000"/>
              </a:lnSpc>
            </a:pPr>
            <a:r>
              <a:rPr lang="en-US" sz="1300" dirty="0"/>
              <a:t>Not suitable for complex relationships between data.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en-US" sz="13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1700" b="1" dirty="0"/>
              <a:t>Case Study:  </a:t>
            </a:r>
            <a:r>
              <a:rPr lang="en-US" sz="1700" dirty="0"/>
              <a:t>An online retailer uses Table Storage to store product catalogs and customer information, allowing for quick lookups and updates.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943C0E-A49B-4FE3-9AF9-592A28DA7EFB}"/>
              </a:ext>
            </a:extLst>
          </p:cNvPr>
          <p:cNvSpPr txBox="1"/>
          <p:nvPr/>
        </p:nvSpPr>
        <p:spPr>
          <a:xfrm>
            <a:off x="838200" y="909968"/>
            <a:ext cx="10800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/>
              <a:t>NoSQL for Structured Data</a:t>
            </a:r>
          </a:p>
        </p:txBody>
      </p:sp>
    </p:spTree>
    <p:extLst>
      <p:ext uri="{BB962C8B-B14F-4D97-AF65-F5344CB8AC3E}">
        <p14:creationId xmlns:p14="http://schemas.microsoft.com/office/powerpoint/2010/main" val="561591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204FC8-F9C8-CE8C-F8DF-3B018E4415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3B4C7-865E-6035-E118-47759DF0B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2139"/>
            <a:ext cx="10515600" cy="618385"/>
          </a:xfrm>
        </p:spPr>
        <p:txBody>
          <a:bodyPr>
            <a:normAutofit fontScale="90000"/>
          </a:bodyPr>
          <a:lstStyle/>
          <a:p>
            <a:r>
              <a:rPr lang="en-IN" dirty="0"/>
              <a:t>Disk Storage Fundamentals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21114-353E-7199-925A-73F5DB6E4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8353"/>
            <a:ext cx="10515600" cy="4937508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1700" b="1" dirty="0"/>
              <a:t>Disk Types:</a:t>
            </a:r>
          </a:p>
          <a:p>
            <a:pPr lvl="1">
              <a:lnSpc>
                <a:spcPct val="120000"/>
              </a:lnSpc>
            </a:pPr>
            <a:r>
              <a:rPr lang="en-US" sz="1300" b="1" dirty="0"/>
              <a:t>Standard HDD:</a:t>
            </a:r>
            <a:r>
              <a:rPr lang="en-US" sz="1300" dirty="0"/>
              <a:t> Cost-effective for general-purpose workloads.</a:t>
            </a:r>
          </a:p>
          <a:p>
            <a:pPr lvl="1">
              <a:lnSpc>
                <a:spcPct val="120000"/>
              </a:lnSpc>
            </a:pPr>
            <a:r>
              <a:rPr lang="en-US" sz="1300" b="1" dirty="0"/>
              <a:t>Standard SSD: </a:t>
            </a:r>
            <a:r>
              <a:rPr lang="en-US" sz="1300" dirty="0"/>
              <a:t>Better performance for web servers, application servers, and lightly used enterprise applications.</a:t>
            </a:r>
          </a:p>
          <a:p>
            <a:pPr lvl="1">
              <a:lnSpc>
                <a:spcPct val="120000"/>
              </a:lnSpc>
            </a:pPr>
            <a:r>
              <a:rPr lang="en-US" sz="1300" b="1" dirty="0"/>
              <a:t>Premium SSD:</a:t>
            </a:r>
            <a:r>
              <a:rPr lang="en-US" sz="1300" dirty="0"/>
              <a:t> High performance and low latency for production workloads.</a:t>
            </a:r>
          </a:p>
          <a:p>
            <a:pPr lvl="1">
              <a:lnSpc>
                <a:spcPct val="120000"/>
              </a:lnSpc>
            </a:pPr>
            <a:r>
              <a:rPr lang="en-US" sz="1300" b="1" dirty="0"/>
              <a:t>Ultra Disk:</a:t>
            </a:r>
            <a:r>
              <a:rPr lang="en-US" sz="1300" dirty="0"/>
              <a:t> Highest performance for data-intensive applications.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700" b="1" dirty="0"/>
              <a:t>Pros:</a:t>
            </a:r>
          </a:p>
          <a:p>
            <a:pPr lvl="1">
              <a:lnSpc>
                <a:spcPct val="120000"/>
              </a:lnSpc>
            </a:pPr>
            <a:r>
              <a:rPr lang="en-US" sz="1300" dirty="0"/>
              <a:t>Persistent storage for VMs.</a:t>
            </a:r>
          </a:p>
          <a:p>
            <a:pPr lvl="1">
              <a:lnSpc>
                <a:spcPct val="120000"/>
              </a:lnSpc>
            </a:pPr>
            <a:r>
              <a:rPr lang="en-US" sz="1300" dirty="0"/>
              <a:t>Different disk types to meet various performance needs.</a:t>
            </a:r>
          </a:p>
          <a:p>
            <a:pPr lvl="1">
              <a:lnSpc>
                <a:spcPct val="120000"/>
              </a:lnSpc>
            </a:pPr>
            <a:r>
              <a:rPr lang="en-US" sz="1300" dirty="0"/>
              <a:t>Can be easily attached and detached from VMs.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700" b="1" dirty="0"/>
              <a:t>Cons:</a:t>
            </a:r>
          </a:p>
          <a:p>
            <a:pPr lvl="1">
              <a:lnSpc>
                <a:spcPct val="120000"/>
              </a:lnSpc>
            </a:pPr>
            <a:r>
              <a:rPr lang="en-US" sz="1300" dirty="0"/>
              <a:t>Can be more expensive than other storage options, especially for higher performance tiers.</a:t>
            </a:r>
          </a:p>
          <a:p>
            <a:pPr marL="0" indent="0">
              <a:lnSpc>
                <a:spcPct val="120000"/>
              </a:lnSpc>
              <a:buNone/>
            </a:pPr>
            <a:endParaRPr lang="en-US" sz="17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1700" b="1" dirty="0"/>
              <a:t>Case Study:   </a:t>
            </a:r>
            <a:r>
              <a:rPr lang="en-US" sz="1700" dirty="0"/>
              <a:t>A gaming company uses Premium SSDs to store game data and provide a low-latency gaming experience for its players.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A2C6EB-9F27-C6BA-4BBE-EFC952E2D17D}"/>
              </a:ext>
            </a:extLst>
          </p:cNvPr>
          <p:cNvSpPr txBox="1"/>
          <p:nvPr/>
        </p:nvSpPr>
        <p:spPr>
          <a:xfrm>
            <a:off x="838200" y="909968"/>
            <a:ext cx="10800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/>
              <a:t>Persistent Storage for Your VMs</a:t>
            </a:r>
          </a:p>
        </p:txBody>
      </p:sp>
    </p:spTree>
    <p:extLst>
      <p:ext uri="{BB962C8B-B14F-4D97-AF65-F5344CB8AC3E}">
        <p14:creationId xmlns:p14="http://schemas.microsoft.com/office/powerpoint/2010/main" val="888192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2010</Words>
  <Application>Microsoft Office PowerPoint</Application>
  <PresentationFormat>Widescreen</PresentationFormat>
  <Paragraphs>187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Introduction to Azure Storage Services </vt:lpstr>
      <vt:lpstr>What is Azure Storage?</vt:lpstr>
      <vt:lpstr>Types of Azure Storage</vt:lpstr>
      <vt:lpstr>Blob Storage Deep Dive </vt:lpstr>
      <vt:lpstr>Blob Storage Deep Dive </vt:lpstr>
      <vt:lpstr>File Storage in Detail</vt:lpstr>
      <vt:lpstr>Queue Storage Explained</vt:lpstr>
      <vt:lpstr>Table Storage Overview</vt:lpstr>
      <vt:lpstr>Disk Storage Fundamentals</vt:lpstr>
      <vt:lpstr>Azure Storage Security</vt:lpstr>
      <vt:lpstr>Key Takeaways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Muthukumar Dharmar</dc:creator>
  <cp:lastModifiedBy>Muthukumar Dharmar</cp:lastModifiedBy>
  <cp:revision>47</cp:revision>
  <dcterms:created xsi:type="dcterms:W3CDTF">2024-12-12T16:27:23Z</dcterms:created>
  <dcterms:modified xsi:type="dcterms:W3CDTF">2024-12-12T17:57:40Z</dcterms:modified>
</cp:coreProperties>
</file>